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Arimo" panose="020B0604020202020204" pitchFamily="34" charset="0"/>
      <p:regular r:id="rId4"/>
    </p:embeddedFont>
    <p:embeddedFont>
      <p:font typeface="Arimo Bold" panose="020B0704020202020204" pitchFamily="34" charset="0"/>
      <p:regular r:id="rId5"/>
      <p:bold r:id="rId6"/>
    </p:embeddedFont>
    <p:embeddedFont>
      <p:font typeface="Bebas Neue Bold" panose="020B0606020202050201" pitchFamily="34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13" autoAdjust="0"/>
  </p:normalViewPr>
  <p:slideViewPr>
    <p:cSldViewPr>
      <p:cViewPr varScale="1">
        <p:scale>
          <a:sx n="79" d="100"/>
          <a:sy n="79" d="100"/>
        </p:scale>
        <p:origin x="60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A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62347" y="335250"/>
            <a:ext cx="8572643" cy="8476201"/>
          </a:xfrm>
          <a:custGeom>
            <a:avLst/>
            <a:gdLst/>
            <a:ahLst/>
            <a:cxnLst/>
            <a:rect l="l" t="t" r="r" b="b"/>
            <a:pathLst>
              <a:path w="8572643" h="8476201">
                <a:moveTo>
                  <a:pt x="8572643" y="0"/>
                </a:moveTo>
                <a:lnTo>
                  <a:pt x="0" y="0"/>
                </a:lnTo>
                <a:lnTo>
                  <a:pt x="0" y="8476201"/>
                </a:lnTo>
                <a:lnTo>
                  <a:pt x="8572643" y="8476201"/>
                </a:lnTo>
                <a:lnTo>
                  <a:pt x="857264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22667" y="1495504"/>
            <a:ext cx="6758495" cy="2420344"/>
            <a:chOff x="0" y="0"/>
            <a:chExt cx="1780015" cy="6374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80015" cy="637457"/>
            </a:xfrm>
            <a:custGeom>
              <a:avLst/>
              <a:gdLst/>
              <a:ahLst/>
              <a:cxnLst/>
              <a:rect l="l" t="t" r="r" b="b"/>
              <a:pathLst>
                <a:path w="1780015" h="637457">
                  <a:moveTo>
                    <a:pt x="0" y="0"/>
                  </a:moveTo>
                  <a:lnTo>
                    <a:pt x="1780015" y="0"/>
                  </a:lnTo>
                  <a:lnTo>
                    <a:pt x="1780015" y="637457"/>
                  </a:lnTo>
                  <a:lnTo>
                    <a:pt x="0" y="637457"/>
                  </a:lnTo>
                  <a:close/>
                </a:path>
              </a:pathLst>
            </a:custGeom>
            <a:solidFill>
              <a:srgbClr val="0578C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10430" y="1790779"/>
            <a:ext cx="6426214" cy="2263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78"/>
              </a:lnSpc>
            </a:pPr>
            <a:r>
              <a:rPr lang="en-US" sz="9747">
                <a:solidFill>
                  <a:srgbClr val="FFFFFF"/>
                </a:solidFill>
                <a:latin typeface="Bebas Neue Bold"/>
              </a:rPr>
              <a:t>We’re growing </a:t>
            </a:r>
          </a:p>
          <a:p>
            <a:pPr>
              <a:lnSpc>
                <a:spcPts val="8578"/>
              </a:lnSpc>
            </a:pPr>
            <a:r>
              <a:rPr lang="en-US" sz="9747">
                <a:solidFill>
                  <a:srgbClr val="FFFFFF"/>
                </a:solidFill>
                <a:latin typeface="Bebas Neue Bold"/>
              </a:rPr>
              <a:t>the wrong way.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22667" y="4266318"/>
            <a:ext cx="6062116" cy="1594902"/>
            <a:chOff x="0" y="0"/>
            <a:chExt cx="1596607" cy="4200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96607" cy="420057"/>
            </a:xfrm>
            <a:custGeom>
              <a:avLst/>
              <a:gdLst/>
              <a:ahLst/>
              <a:cxnLst/>
              <a:rect l="l" t="t" r="r" b="b"/>
              <a:pathLst>
                <a:path w="1596607" h="420057">
                  <a:moveTo>
                    <a:pt x="0" y="0"/>
                  </a:moveTo>
                  <a:lnTo>
                    <a:pt x="1596607" y="0"/>
                  </a:lnTo>
                  <a:lnTo>
                    <a:pt x="1596607" y="420057"/>
                  </a:lnTo>
                  <a:lnTo>
                    <a:pt x="0" y="420057"/>
                  </a:lnTo>
                  <a:close/>
                </a:path>
              </a:pathLst>
            </a:custGeom>
            <a:solidFill>
              <a:srgbClr val="0578C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19175" y="4475868"/>
            <a:ext cx="5576061" cy="1188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3"/>
              </a:lnSpc>
            </a:pPr>
            <a:r>
              <a:rPr lang="en-US" sz="3224" spc="-161">
                <a:solidFill>
                  <a:srgbClr val="000000"/>
                </a:solidFill>
                <a:latin typeface="Arimo Bold"/>
              </a:rPr>
              <a:t>We can’t grow by 16K students</a:t>
            </a:r>
          </a:p>
          <a:p>
            <a:pPr>
              <a:lnSpc>
                <a:spcPts val="3063"/>
              </a:lnSpc>
            </a:pPr>
            <a:r>
              <a:rPr lang="en-US" sz="3224" spc="-161">
                <a:solidFill>
                  <a:srgbClr val="000000"/>
                </a:solidFill>
                <a:latin typeface="Arimo Bold"/>
              </a:rPr>
              <a:t>without concrete plans to protect the learning experience.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22667" y="6211691"/>
            <a:ext cx="7235803" cy="1213902"/>
            <a:chOff x="0" y="0"/>
            <a:chExt cx="1905726" cy="3197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05726" cy="319711"/>
            </a:xfrm>
            <a:custGeom>
              <a:avLst/>
              <a:gdLst/>
              <a:ahLst/>
              <a:cxnLst/>
              <a:rect l="l" t="t" r="r" b="b"/>
              <a:pathLst>
                <a:path w="1905726" h="319711">
                  <a:moveTo>
                    <a:pt x="0" y="0"/>
                  </a:moveTo>
                  <a:lnTo>
                    <a:pt x="1905726" y="0"/>
                  </a:lnTo>
                  <a:lnTo>
                    <a:pt x="1905726" y="319711"/>
                  </a:lnTo>
                  <a:lnTo>
                    <a:pt x="0" y="319711"/>
                  </a:lnTo>
                  <a:close/>
                </a:path>
              </a:pathLst>
            </a:custGeom>
            <a:solidFill>
              <a:srgbClr val="0578C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90600" y="6421241"/>
            <a:ext cx="6967870" cy="80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3"/>
              </a:lnSpc>
            </a:pPr>
            <a:r>
              <a:rPr lang="en-US" sz="3224" spc="-161">
                <a:solidFill>
                  <a:srgbClr val="000000"/>
                </a:solidFill>
                <a:latin typeface="Arimo Bold"/>
              </a:rPr>
              <a:t>This means ensuring academic staff </a:t>
            </a:r>
          </a:p>
          <a:p>
            <a:pPr>
              <a:lnSpc>
                <a:spcPts val="3063"/>
              </a:lnSpc>
            </a:pPr>
            <a:r>
              <a:rPr lang="en-US" sz="3224" spc="-161">
                <a:solidFill>
                  <a:srgbClr val="000000"/>
                </a:solidFill>
                <a:latin typeface="Arimo Bold"/>
              </a:rPr>
              <a:t>have secure, continuing appointments.</a:t>
            </a:r>
          </a:p>
        </p:txBody>
      </p:sp>
      <p:sp>
        <p:nvSpPr>
          <p:cNvPr id="15" name="Freeform 15"/>
          <p:cNvSpPr/>
          <p:nvPr/>
        </p:nvSpPr>
        <p:spPr>
          <a:xfrm flipH="1">
            <a:off x="10228782" y="6491878"/>
            <a:ext cx="2343914" cy="2766422"/>
          </a:xfrm>
          <a:custGeom>
            <a:avLst/>
            <a:gdLst/>
            <a:ahLst/>
            <a:cxnLst/>
            <a:rect l="l" t="t" r="r" b="b"/>
            <a:pathLst>
              <a:path w="2343914" h="2766422">
                <a:moveTo>
                  <a:pt x="2343914" y="0"/>
                </a:moveTo>
                <a:lnTo>
                  <a:pt x="0" y="0"/>
                </a:lnTo>
                <a:lnTo>
                  <a:pt x="0" y="2766422"/>
                </a:lnTo>
                <a:lnTo>
                  <a:pt x="2343914" y="2766422"/>
                </a:lnTo>
                <a:lnTo>
                  <a:pt x="23439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728176" y="543069"/>
            <a:ext cx="1844521" cy="2611711"/>
          </a:xfrm>
          <a:custGeom>
            <a:avLst/>
            <a:gdLst/>
            <a:ahLst/>
            <a:cxnLst/>
            <a:rect l="l" t="t" r="r" b="b"/>
            <a:pathLst>
              <a:path w="1844521" h="2611711">
                <a:moveTo>
                  <a:pt x="0" y="0"/>
                </a:moveTo>
                <a:lnTo>
                  <a:pt x="1844520" y="0"/>
                </a:lnTo>
                <a:lnTo>
                  <a:pt x="1844520" y="2611710"/>
                </a:lnTo>
                <a:lnTo>
                  <a:pt x="0" y="26117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533958" y="3430187"/>
            <a:ext cx="2111681" cy="1977062"/>
          </a:xfrm>
          <a:custGeom>
            <a:avLst/>
            <a:gdLst/>
            <a:ahLst/>
            <a:cxnLst/>
            <a:rect l="l" t="t" r="r" b="b"/>
            <a:pathLst>
              <a:path w="2111681" h="1977062">
                <a:moveTo>
                  <a:pt x="0" y="0"/>
                </a:moveTo>
                <a:lnTo>
                  <a:pt x="2111682" y="0"/>
                </a:lnTo>
                <a:lnTo>
                  <a:pt x="2111682" y="1977062"/>
                </a:lnTo>
                <a:lnTo>
                  <a:pt x="0" y="19770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072090" y="1136454"/>
            <a:ext cx="4513372" cy="1569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3"/>
              </a:lnSpc>
            </a:pPr>
            <a:r>
              <a:rPr lang="en-US" sz="3224" spc="-161">
                <a:solidFill>
                  <a:srgbClr val="000000"/>
                </a:solidFill>
                <a:latin typeface="Arimo Bold"/>
              </a:rPr>
              <a:t>920 contract Academic Teaching Staff (ATS) </a:t>
            </a:r>
            <a:r>
              <a:rPr lang="en-US" sz="3224" spc="-161">
                <a:solidFill>
                  <a:srgbClr val="000000"/>
                </a:solidFill>
                <a:latin typeface="Arimo"/>
              </a:rPr>
              <a:t>teach roughly half of UAlberta courses.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57605" y="3590305"/>
            <a:ext cx="4028970" cy="2331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3"/>
              </a:lnSpc>
            </a:pPr>
            <a:r>
              <a:rPr lang="en-US" sz="3224" spc="-161">
                <a:solidFill>
                  <a:srgbClr val="000000"/>
                </a:solidFill>
                <a:latin typeface="Arimo Bold"/>
              </a:rPr>
              <a:t>400 Trust/Research and Research Academic Staff </a:t>
            </a:r>
            <a:r>
              <a:rPr lang="en-US" sz="3224" spc="-161">
                <a:solidFill>
                  <a:srgbClr val="000000"/>
                </a:solidFill>
                <a:latin typeface="Arimo"/>
              </a:rPr>
              <a:t>are integral to our research labs but lack job security.</a:t>
            </a:r>
          </a:p>
          <a:p>
            <a:pPr>
              <a:lnSpc>
                <a:spcPts val="3063"/>
              </a:lnSpc>
            </a:pPr>
            <a:endParaRPr lang="en-US" sz="3224" spc="-161">
              <a:solidFill>
                <a:srgbClr val="000000"/>
              </a:solidFill>
              <a:latin typeface="Arim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230330" y="6547553"/>
            <a:ext cx="4698606" cy="2712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3"/>
              </a:lnSpc>
            </a:pPr>
            <a:r>
              <a:rPr lang="en-US" sz="3224" spc="-161">
                <a:solidFill>
                  <a:srgbClr val="000000"/>
                </a:solidFill>
                <a:latin typeface="Arimo Bold"/>
              </a:rPr>
              <a:t>80 Temporary Librarian, Administrative, and Professional Officers (TLAPO)</a:t>
            </a:r>
            <a:r>
              <a:rPr lang="en-US" sz="3224" spc="-161">
                <a:solidFill>
                  <a:srgbClr val="000000"/>
                </a:solidFill>
                <a:latin typeface="Arimo"/>
              </a:rPr>
              <a:t> must work at least six years at full-time to secure permanent employment.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A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8142892" y="447701"/>
            <a:ext cx="17765698" cy="3908454"/>
          </a:xfrm>
          <a:custGeom>
            <a:avLst/>
            <a:gdLst/>
            <a:ahLst/>
            <a:cxnLst/>
            <a:rect l="l" t="t" r="r" b="b"/>
            <a:pathLst>
              <a:path w="17765698" h="3908454">
                <a:moveTo>
                  <a:pt x="0" y="0"/>
                </a:moveTo>
                <a:lnTo>
                  <a:pt x="17765699" y="0"/>
                </a:lnTo>
                <a:lnTo>
                  <a:pt x="17765699" y="3908454"/>
                </a:lnTo>
                <a:lnTo>
                  <a:pt x="0" y="3908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10300" y="1632851"/>
            <a:ext cx="2555936" cy="1021288"/>
          </a:xfrm>
          <a:custGeom>
            <a:avLst/>
            <a:gdLst/>
            <a:ahLst/>
            <a:cxnLst/>
            <a:rect l="l" t="t" r="r" b="b"/>
            <a:pathLst>
              <a:path w="2555936" h="1021288">
                <a:moveTo>
                  <a:pt x="0" y="0"/>
                </a:moveTo>
                <a:lnTo>
                  <a:pt x="2555936" y="0"/>
                </a:lnTo>
                <a:lnTo>
                  <a:pt x="2555936" y="1021288"/>
                </a:lnTo>
                <a:lnTo>
                  <a:pt x="0" y="1021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329048" y="4363900"/>
            <a:ext cx="7696693" cy="5322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0"/>
              </a:lnSpc>
            </a:pPr>
            <a:r>
              <a:rPr lang="en-US" sz="2926" spc="-146">
                <a:solidFill>
                  <a:srgbClr val="000000"/>
                </a:solidFill>
                <a:latin typeface="Arimo Bold"/>
              </a:rPr>
              <a:t>Send a letter to President Bill Flanagan and Board of Governors Chair Kate Chisholm and tell them to #MakeitFair:</a:t>
            </a:r>
          </a:p>
          <a:p>
            <a:pPr>
              <a:lnSpc>
                <a:spcPts val="2780"/>
              </a:lnSpc>
            </a:pPr>
            <a:endParaRPr lang="en-US" sz="2926" spc="-146">
              <a:solidFill>
                <a:srgbClr val="000000"/>
              </a:solidFill>
              <a:latin typeface="Arimo Bold"/>
            </a:endParaRPr>
          </a:p>
          <a:p>
            <a:pPr>
              <a:lnSpc>
                <a:spcPts val="2780"/>
              </a:lnSpc>
            </a:pPr>
            <a:r>
              <a:rPr lang="en-US" sz="2926" spc="-146">
                <a:solidFill>
                  <a:srgbClr val="000000"/>
                </a:solidFill>
                <a:latin typeface="Arimo"/>
              </a:rPr>
              <a:t>aasua.ca/web/make-it-fair</a:t>
            </a:r>
          </a:p>
          <a:p>
            <a:pPr>
              <a:lnSpc>
                <a:spcPts val="2780"/>
              </a:lnSpc>
            </a:pPr>
            <a:endParaRPr lang="en-US" sz="2926" spc="-146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780"/>
              </a:lnSpc>
            </a:pPr>
            <a:endParaRPr lang="en-US" sz="2926" spc="-146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780"/>
              </a:lnSpc>
            </a:pPr>
            <a:endParaRPr lang="en-US" sz="2926" spc="-146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780"/>
              </a:lnSpc>
            </a:pPr>
            <a:endParaRPr lang="en-US" sz="2926" spc="-146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2780"/>
              </a:lnSpc>
            </a:pPr>
            <a:r>
              <a:rPr lang="en-US" sz="2926" spc="-146">
                <a:solidFill>
                  <a:srgbClr val="000000"/>
                </a:solidFill>
                <a:latin typeface="Arimo Bold"/>
              </a:rPr>
              <a:t>Follow AASUA on social </a:t>
            </a:r>
          </a:p>
          <a:p>
            <a:pPr>
              <a:lnSpc>
                <a:spcPts val="2780"/>
              </a:lnSpc>
            </a:pPr>
            <a:r>
              <a:rPr lang="en-US" sz="2926" spc="-146">
                <a:solidFill>
                  <a:srgbClr val="000000"/>
                </a:solidFill>
                <a:latin typeface="Arimo Bold"/>
              </a:rPr>
              <a:t>media and help share </a:t>
            </a:r>
          </a:p>
          <a:p>
            <a:pPr>
              <a:lnSpc>
                <a:spcPts val="2780"/>
              </a:lnSpc>
            </a:pPr>
            <a:r>
              <a:rPr lang="en-US" sz="2926" spc="-146">
                <a:solidFill>
                  <a:srgbClr val="000000"/>
                </a:solidFill>
                <a:latin typeface="Arimo Bold"/>
              </a:rPr>
              <a:t>our posts about Fair Employment Week:</a:t>
            </a:r>
          </a:p>
          <a:p>
            <a:pPr>
              <a:lnSpc>
                <a:spcPts val="2780"/>
              </a:lnSpc>
            </a:pPr>
            <a:endParaRPr lang="en-US" sz="2926" spc="-146">
              <a:solidFill>
                <a:srgbClr val="000000"/>
              </a:solidFill>
              <a:latin typeface="Arimo Bold"/>
            </a:endParaRPr>
          </a:p>
          <a:p>
            <a:pPr marL="631886" lvl="1" indent="-315943">
              <a:lnSpc>
                <a:spcPts val="2780"/>
              </a:lnSpc>
              <a:buFont typeface="Arial"/>
              <a:buChar char="•"/>
            </a:pPr>
            <a:r>
              <a:rPr lang="en-US" sz="2926" spc="-146">
                <a:solidFill>
                  <a:srgbClr val="000000"/>
                </a:solidFill>
                <a:latin typeface="Arimo"/>
              </a:rPr>
              <a:t>Instagram: @theaasua</a:t>
            </a:r>
          </a:p>
          <a:p>
            <a:pPr marL="631886" lvl="1" indent="-315943">
              <a:lnSpc>
                <a:spcPts val="2780"/>
              </a:lnSpc>
              <a:buFont typeface="Arial"/>
              <a:buChar char="•"/>
            </a:pPr>
            <a:r>
              <a:rPr lang="en-US" sz="2926" spc="-146">
                <a:solidFill>
                  <a:srgbClr val="000000"/>
                </a:solidFill>
                <a:latin typeface="Arimo"/>
              </a:rPr>
              <a:t>Twitter/X: @TheAASUA</a:t>
            </a:r>
            <a:r>
              <a:rPr lang="en-US" sz="2926" spc="-146">
                <a:solidFill>
                  <a:srgbClr val="000000"/>
                </a:solidFill>
                <a:latin typeface="Arimo Bold"/>
              </a:rPr>
              <a:t>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012836" y="5543173"/>
            <a:ext cx="1646281" cy="1646281"/>
          </a:xfrm>
          <a:custGeom>
            <a:avLst/>
            <a:gdLst/>
            <a:ahLst/>
            <a:cxnLst/>
            <a:rect l="l" t="t" r="r" b="b"/>
            <a:pathLst>
              <a:path w="1646281" h="1646281">
                <a:moveTo>
                  <a:pt x="0" y="0"/>
                </a:moveTo>
                <a:lnTo>
                  <a:pt x="1646281" y="0"/>
                </a:lnTo>
                <a:lnTo>
                  <a:pt x="1646281" y="1646281"/>
                </a:lnTo>
                <a:lnTo>
                  <a:pt x="0" y="16462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266726" y="1696648"/>
            <a:ext cx="6569250" cy="153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62"/>
              </a:lnSpc>
            </a:pPr>
            <a:r>
              <a:rPr lang="en-US" sz="12570">
                <a:solidFill>
                  <a:srgbClr val="FFFFFF"/>
                </a:solidFill>
                <a:latin typeface="Bebas Neue Bold"/>
              </a:rPr>
              <a:t>MAke it Fair.</a:t>
            </a:r>
          </a:p>
        </p:txBody>
      </p:sp>
      <p:pic>
        <p:nvPicPr>
          <p:cNvPr id="15" name="Picture 14" descr="A person looking at a person&#10;&#10;Description automatically generated">
            <a:extLst>
              <a:ext uri="{FF2B5EF4-FFF2-40B4-BE49-F238E27FC236}">
                <a16:creationId xmlns:a16="http://schemas.microsoft.com/office/drawing/2014/main" id="{7AE6378E-4FA9-B6F0-4D02-82388062B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10" y="1548773"/>
            <a:ext cx="7189454" cy="71894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148</Words>
  <Application>Microsoft Macintosh PowerPoint</Application>
  <PresentationFormat>Custom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Bebas Neue Bold</vt:lpstr>
      <vt:lpstr>Arial</vt:lpstr>
      <vt:lpstr>Arimo</vt:lpstr>
      <vt:lpstr>Calibri</vt:lpstr>
      <vt:lpstr>Arimo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instructors to talk with their students</dc:title>
  <cp:lastModifiedBy>Rachel Narvey</cp:lastModifiedBy>
  <cp:revision>3</cp:revision>
  <dcterms:created xsi:type="dcterms:W3CDTF">2006-08-16T00:00:00Z</dcterms:created>
  <dcterms:modified xsi:type="dcterms:W3CDTF">2023-10-16T16:24:03Z</dcterms:modified>
  <dc:identifier>DAFwacMd1uQ</dc:identifier>
</cp:coreProperties>
</file>